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handoutMasterIdLst>
    <p:handoutMasterId r:id="rId19"/>
  </p:handoutMasterIdLst>
  <p:sldIdLst>
    <p:sldId id="256" r:id="rId2"/>
    <p:sldId id="259" r:id="rId3"/>
    <p:sldId id="263" r:id="rId4"/>
    <p:sldId id="283" r:id="rId5"/>
    <p:sldId id="285" r:id="rId6"/>
    <p:sldId id="293" r:id="rId7"/>
    <p:sldId id="300" r:id="rId8"/>
    <p:sldId id="303" r:id="rId9"/>
    <p:sldId id="304" r:id="rId10"/>
    <p:sldId id="287" r:id="rId11"/>
    <p:sldId id="305" r:id="rId12"/>
    <p:sldId id="306" r:id="rId13"/>
    <p:sldId id="299" r:id="rId14"/>
    <p:sldId id="308" r:id="rId15"/>
    <p:sldId id="309" r:id="rId16"/>
    <p:sldId id="30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81FF"/>
    <a:srgbClr val="AB7942"/>
    <a:srgbClr val="00FDFF"/>
    <a:srgbClr val="FF40FF"/>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8"/>
    <p:restoredTop sz="94692"/>
  </p:normalViewPr>
  <p:slideViewPr>
    <p:cSldViewPr snapToGrid="0">
      <p:cViewPr varScale="1">
        <p:scale>
          <a:sx n="110" d="100"/>
          <a:sy n="110" d="100"/>
        </p:scale>
        <p:origin x="656" y="176"/>
      </p:cViewPr>
      <p:guideLst/>
    </p:cSldViewPr>
  </p:slideViewPr>
  <p:notesTextViewPr>
    <p:cViewPr>
      <p:scale>
        <a:sx n="1" d="1"/>
        <a:sy n="1" d="1"/>
      </p:scale>
      <p:origin x="0" y="0"/>
    </p:cViewPr>
  </p:notesTextViewPr>
  <p:notesViewPr>
    <p:cSldViewPr snapToGrid="0">
      <p:cViewPr varScale="1">
        <p:scale>
          <a:sx n="103" d="100"/>
          <a:sy n="103" d="100"/>
        </p:scale>
        <p:origin x="3040"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0A6FDAF-ECE2-47CB-1476-105B3D097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6EFFC8A-E758-9188-71A9-A9865F611F9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A979B-B558-E74D-B967-0BFF83C148F0}" type="datetimeFigureOut">
              <a:rPr lang="en-US" smtClean="0"/>
              <a:t>11/24/24</a:t>
            </a:fld>
            <a:endParaRPr lang="en-US" dirty="0"/>
          </a:p>
        </p:txBody>
      </p:sp>
      <p:sp>
        <p:nvSpPr>
          <p:cNvPr id="4" name="Footer Placeholder 3">
            <a:extLst>
              <a:ext uri="{FF2B5EF4-FFF2-40B4-BE49-F238E27FC236}">
                <a16:creationId xmlns:a16="http://schemas.microsoft.com/office/drawing/2014/main" id="{DCFD53D3-773C-9E9E-ADB7-53DB491082F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7B39D12-A6BC-A765-6D00-3CFE2623B81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EFA90-9ECD-7E43-878C-075A73A77460}" type="slidenum">
              <a:rPr lang="en-US" smtClean="0"/>
              <a:t>‹#›</a:t>
            </a:fld>
            <a:endParaRPr lang="en-US"/>
          </a:p>
        </p:txBody>
      </p:sp>
    </p:spTree>
    <p:extLst>
      <p:ext uri="{BB962C8B-B14F-4D97-AF65-F5344CB8AC3E}">
        <p14:creationId xmlns:p14="http://schemas.microsoft.com/office/powerpoint/2010/main" val="1069481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C5DB9-52F4-0644-8AE5-F6AD995A3253}" type="datetimeFigureOut">
              <a:rPr lang="en-US" smtClean="0"/>
              <a:t>11/24/24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D419A7-57B1-3745-8109-D8DDF61D9DCA}" type="slidenum">
              <a:rPr lang="en-US" smtClean="0"/>
              <a:t>‹#›</a:t>
            </a:fld>
            <a:endParaRPr lang="en-US"/>
          </a:p>
        </p:txBody>
      </p:sp>
    </p:spTree>
    <p:extLst>
      <p:ext uri="{BB962C8B-B14F-4D97-AF65-F5344CB8AC3E}">
        <p14:creationId xmlns:p14="http://schemas.microsoft.com/office/powerpoint/2010/main" val="1917915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D419A7-57B1-3745-8109-D8DDF61D9DCA}" type="slidenum">
              <a:rPr lang="en-US" smtClean="0"/>
              <a:t>2</a:t>
            </a:fld>
            <a:endParaRPr lang="en-US"/>
          </a:p>
        </p:txBody>
      </p:sp>
    </p:spTree>
    <p:extLst>
      <p:ext uri="{BB962C8B-B14F-4D97-AF65-F5344CB8AC3E}">
        <p14:creationId xmlns:p14="http://schemas.microsoft.com/office/powerpoint/2010/main" val="2183643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ED9C1E-1513-4305-9D46-C136D4FE77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7BB5DD-820D-AB58-0AEA-ED2B1E43D9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221B69-747F-1755-79A7-674A03A3844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DC41F69-CEEB-4704-7238-E1BB55F4AC90}"/>
              </a:ext>
            </a:extLst>
          </p:cNvPr>
          <p:cNvSpPr>
            <a:spLocks noGrp="1"/>
          </p:cNvSpPr>
          <p:nvPr>
            <p:ph type="sldNum" sz="quarter" idx="5"/>
          </p:nvPr>
        </p:nvSpPr>
        <p:spPr/>
        <p:txBody>
          <a:bodyPr/>
          <a:lstStyle/>
          <a:p>
            <a:fld id="{6AD419A7-57B1-3745-8109-D8DDF61D9DCA}" type="slidenum">
              <a:rPr lang="en-US" smtClean="0"/>
              <a:t>15</a:t>
            </a:fld>
            <a:endParaRPr lang="en-US"/>
          </a:p>
        </p:txBody>
      </p:sp>
    </p:spTree>
    <p:extLst>
      <p:ext uri="{BB962C8B-B14F-4D97-AF65-F5344CB8AC3E}">
        <p14:creationId xmlns:p14="http://schemas.microsoft.com/office/powerpoint/2010/main" val="84836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D419A7-57B1-3745-8109-D8DDF61D9DCA}" type="slidenum">
              <a:rPr lang="en-US" smtClean="0"/>
              <a:t>3</a:t>
            </a:fld>
            <a:endParaRPr lang="en-US"/>
          </a:p>
        </p:txBody>
      </p:sp>
    </p:spTree>
    <p:extLst>
      <p:ext uri="{BB962C8B-B14F-4D97-AF65-F5344CB8AC3E}">
        <p14:creationId xmlns:p14="http://schemas.microsoft.com/office/powerpoint/2010/main" val="262018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D419A7-57B1-3745-8109-D8DDF61D9DCA}" type="slidenum">
              <a:rPr lang="en-US" smtClean="0"/>
              <a:t>4</a:t>
            </a:fld>
            <a:endParaRPr lang="en-US"/>
          </a:p>
        </p:txBody>
      </p:sp>
    </p:spTree>
    <p:extLst>
      <p:ext uri="{BB962C8B-B14F-4D97-AF65-F5344CB8AC3E}">
        <p14:creationId xmlns:p14="http://schemas.microsoft.com/office/powerpoint/2010/main" val="2289016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D419A7-57B1-3745-8109-D8DDF61D9DCA}" type="slidenum">
              <a:rPr lang="en-US" smtClean="0"/>
              <a:t>5</a:t>
            </a:fld>
            <a:endParaRPr lang="en-US"/>
          </a:p>
        </p:txBody>
      </p:sp>
    </p:spTree>
    <p:extLst>
      <p:ext uri="{BB962C8B-B14F-4D97-AF65-F5344CB8AC3E}">
        <p14:creationId xmlns:p14="http://schemas.microsoft.com/office/powerpoint/2010/main" val="3824117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D419A7-57B1-3745-8109-D8DDF61D9DCA}" type="slidenum">
              <a:rPr lang="en-US" smtClean="0"/>
              <a:t>10</a:t>
            </a:fld>
            <a:endParaRPr lang="en-US"/>
          </a:p>
        </p:txBody>
      </p:sp>
    </p:spTree>
    <p:extLst>
      <p:ext uri="{BB962C8B-B14F-4D97-AF65-F5344CB8AC3E}">
        <p14:creationId xmlns:p14="http://schemas.microsoft.com/office/powerpoint/2010/main" val="3773763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93A86-5932-2176-3C52-871EC9020A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ECF5FE-A4F4-9C81-C809-C32AD9B725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BD9742-D39D-7935-8404-1B38676B1D8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5518DBD-5CA9-059F-07F5-F73478F72713}"/>
              </a:ext>
            </a:extLst>
          </p:cNvPr>
          <p:cNvSpPr>
            <a:spLocks noGrp="1"/>
          </p:cNvSpPr>
          <p:nvPr>
            <p:ph type="sldNum" sz="quarter" idx="5"/>
          </p:nvPr>
        </p:nvSpPr>
        <p:spPr/>
        <p:txBody>
          <a:bodyPr/>
          <a:lstStyle/>
          <a:p>
            <a:fld id="{6AD419A7-57B1-3745-8109-D8DDF61D9DCA}" type="slidenum">
              <a:rPr lang="en-US" smtClean="0"/>
              <a:t>11</a:t>
            </a:fld>
            <a:endParaRPr lang="en-US"/>
          </a:p>
        </p:txBody>
      </p:sp>
    </p:spTree>
    <p:extLst>
      <p:ext uri="{BB962C8B-B14F-4D97-AF65-F5344CB8AC3E}">
        <p14:creationId xmlns:p14="http://schemas.microsoft.com/office/powerpoint/2010/main" val="973290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30744-9A01-2DF3-CD7B-733AEE2FA8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96585D-F67A-8692-34A5-67EC6C4D7E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72E48D-5983-D228-6E67-8413FCC6B5F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DDD3BDF-B803-E3AC-E595-942A1CCAADCF}"/>
              </a:ext>
            </a:extLst>
          </p:cNvPr>
          <p:cNvSpPr>
            <a:spLocks noGrp="1"/>
          </p:cNvSpPr>
          <p:nvPr>
            <p:ph type="sldNum" sz="quarter" idx="5"/>
          </p:nvPr>
        </p:nvSpPr>
        <p:spPr/>
        <p:txBody>
          <a:bodyPr/>
          <a:lstStyle/>
          <a:p>
            <a:fld id="{6AD419A7-57B1-3745-8109-D8DDF61D9DCA}" type="slidenum">
              <a:rPr lang="en-US" smtClean="0"/>
              <a:t>12</a:t>
            </a:fld>
            <a:endParaRPr lang="en-US"/>
          </a:p>
        </p:txBody>
      </p:sp>
    </p:spTree>
    <p:extLst>
      <p:ext uri="{BB962C8B-B14F-4D97-AF65-F5344CB8AC3E}">
        <p14:creationId xmlns:p14="http://schemas.microsoft.com/office/powerpoint/2010/main" val="1297944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D8DC3-B4B9-CB59-0854-722FDBD00B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9DEF8F-1058-3F96-DB53-D2AB0C1667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431628-A0A9-0527-9B61-4DD0E1579F1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C4ADC3C-2FA0-C8B6-49C4-1629852435E5}"/>
              </a:ext>
            </a:extLst>
          </p:cNvPr>
          <p:cNvSpPr>
            <a:spLocks noGrp="1"/>
          </p:cNvSpPr>
          <p:nvPr>
            <p:ph type="sldNum" sz="quarter" idx="5"/>
          </p:nvPr>
        </p:nvSpPr>
        <p:spPr/>
        <p:txBody>
          <a:bodyPr/>
          <a:lstStyle/>
          <a:p>
            <a:fld id="{6AD419A7-57B1-3745-8109-D8DDF61D9DCA}" type="slidenum">
              <a:rPr lang="en-US" smtClean="0"/>
              <a:t>13</a:t>
            </a:fld>
            <a:endParaRPr lang="en-US"/>
          </a:p>
        </p:txBody>
      </p:sp>
    </p:spTree>
    <p:extLst>
      <p:ext uri="{BB962C8B-B14F-4D97-AF65-F5344CB8AC3E}">
        <p14:creationId xmlns:p14="http://schemas.microsoft.com/office/powerpoint/2010/main" val="2563465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9ECA4-1EE0-265B-A9BE-00B56E9AC0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9E823E-02A9-5B98-93DA-A2D238B77F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05982F-51CF-6C40-B422-A8D2D96D614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9FF426A-7DBC-C720-E585-186A712011B4}"/>
              </a:ext>
            </a:extLst>
          </p:cNvPr>
          <p:cNvSpPr>
            <a:spLocks noGrp="1"/>
          </p:cNvSpPr>
          <p:nvPr>
            <p:ph type="sldNum" sz="quarter" idx="5"/>
          </p:nvPr>
        </p:nvSpPr>
        <p:spPr/>
        <p:txBody>
          <a:bodyPr/>
          <a:lstStyle/>
          <a:p>
            <a:fld id="{6AD419A7-57B1-3745-8109-D8DDF61D9DCA}" type="slidenum">
              <a:rPr lang="en-US" smtClean="0"/>
              <a:t>14</a:t>
            </a:fld>
            <a:endParaRPr lang="en-US"/>
          </a:p>
        </p:txBody>
      </p:sp>
    </p:spTree>
    <p:extLst>
      <p:ext uri="{BB962C8B-B14F-4D97-AF65-F5344CB8AC3E}">
        <p14:creationId xmlns:p14="http://schemas.microsoft.com/office/powerpoint/2010/main" val="1565763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11/24/24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FFB3-93B3-9259-115B-489C406DD04F}"/>
              </a:ext>
            </a:extLst>
          </p:cNvPr>
          <p:cNvSpPr>
            <a:spLocks noGrp="1"/>
          </p:cNvSpPr>
          <p:nvPr>
            <p:ph type="ctrTitle"/>
          </p:nvPr>
        </p:nvSpPr>
        <p:spPr>
          <a:xfrm>
            <a:off x="3385457" y="1964267"/>
            <a:ext cx="7774668" cy="2421464"/>
          </a:xfrm>
        </p:spPr>
        <p:txBody>
          <a:bodyPr/>
          <a:lstStyle/>
          <a:p>
            <a:r>
              <a:rPr lang="en-US" dirty="0"/>
              <a:t>A Kingdom of Peace in an Era of Fear and Anxiety</a:t>
            </a:r>
          </a:p>
        </p:txBody>
      </p:sp>
      <p:sp>
        <p:nvSpPr>
          <p:cNvPr id="3" name="Subtitle 2">
            <a:extLst>
              <a:ext uri="{FF2B5EF4-FFF2-40B4-BE49-F238E27FC236}">
                <a16:creationId xmlns:a16="http://schemas.microsoft.com/office/drawing/2014/main" id="{55B465B1-77F7-3CEA-D395-5C2BEAF712E4}"/>
              </a:ext>
            </a:extLst>
          </p:cNvPr>
          <p:cNvSpPr>
            <a:spLocks noGrp="1"/>
          </p:cNvSpPr>
          <p:nvPr>
            <p:ph type="subTitle" idx="1"/>
          </p:nvPr>
        </p:nvSpPr>
        <p:spPr/>
        <p:txBody>
          <a:bodyPr/>
          <a:lstStyle/>
          <a:p>
            <a:r>
              <a:rPr lang="en-US" dirty="0"/>
              <a:t>An overview</a:t>
            </a:r>
          </a:p>
          <a:p>
            <a:r>
              <a:rPr lang="en-US" dirty="0"/>
              <a:t>November 24, 2024</a:t>
            </a:r>
          </a:p>
        </p:txBody>
      </p:sp>
    </p:spTree>
    <p:extLst>
      <p:ext uri="{BB962C8B-B14F-4D97-AF65-F5344CB8AC3E}">
        <p14:creationId xmlns:p14="http://schemas.microsoft.com/office/powerpoint/2010/main" val="3983323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AADE6-7592-D483-2C14-F94F49F3B9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42A0DD-DDA3-5EE1-A78B-9E1020C20583}"/>
              </a:ext>
            </a:extLst>
          </p:cNvPr>
          <p:cNvSpPr>
            <a:spLocks noGrp="1"/>
          </p:cNvSpPr>
          <p:nvPr>
            <p:ph type="title"/>
          </p:nvPr>
        </p:nvSpPr>
        <p:spPr/>
        <p:txBody>
          <a:bodyPr/>
          <a:lstStyle/>
          <a:p>
            <a:r>
              <a:rPr lang="en-US" dirty="0"/>
              <a:t>So what does this mean for today?</a:t>
            </a:r>
          </a:p>
        </p:txBody>
      </p:sp>
      <p:sp>
        <p:nvSpPr>
          <p:cNvPr id="3" name="Content Placeholder 2">
            <a:extLst>
              <a:ext uri="{FF2B5EF4-FFF2-40B4-BE49-F238E27FC236}">
                <a16:creationId xmlns:a16="http://schemas.microsoft.com/office/drawing/2014/main" id="{59F728C8-2686-4BD9-4B08-C92A45970A4D}"/>
              </a:ext>
            </a:extLst>
          </p:cNvPr>
          <p:cNvSpPr>
            <a:spLocks noGrp="1"/>
          </p:cNvSpPr>
          <p:nvPr>
            <p:ph idx="1"/>
          </p:nvPr>
        </p:nvSpPr>
        <p:spPr>
          <a:xfrm>
            <a:off x="685801" y="1850571"/>
            <a:ext cx="10131425" cy="4397830"/>
          </a:xfrm>
        </p:spPr>
        <p:txBody>
          <a:bodyPr>
            <a:normAutofit/>
          </a:bodyPr>
          <a:lstStyle/>
          <a:p>
            <a:r>
              <a:rPr lang="en-US" sz="3200" dirty="0"/>
              <a:t>Pray</a:t>
            </a:r>
            <a:endParaRPr lang="en-US" sz="3000" dirty="0"/>
          </a:p>
          <a:p>
            <a:pPr lvl="1"/>
            <a:r>
              <a:rPr lang="en-US" sz="2800" dirty="0"/>
              <a:t>“The Lord is at hand; do not be anxious about anything, but in everything by prayer and supplication with thanksgiving let your requests be made known to God. And the peace of God, which surpasses all understanding, will guard your hearts and your minds in Christ Jesus.”—Philippians 4:5-6</a:t>
            </a:r>
          </a:p>
        </p:txBody>
      </p:sp>
    </p:spTree>
    <p:extLst>
      <p:ext uri="{BB962C8B-B14F-4D97-AF65-F5344CB8AC3E}">
        <p14:creationId xmlns:p14="http://schemas.microsoft.com/office/powerpoint/2010/main" val="35821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0693E-4356-4DB8-3F9B-3932EC59BC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B15EF2-11F5-8945-960E-01DD239FB7D7}"/>
              </a:ext>
            </a:extLst>
          </p:cNvPr>
          <p:cNvSpPr>
            <a:spLocks noGrp="1"/>
          </p:cNvSpPr>
          <p:nvPr>
            <p:ph type="title"/>
          </p:nvPr>
        </p:nvSpPr>
        <p:spPr>
          <a:xfrm>
            <a:off x="685801" y="158045"/>
            <a:ext cx="10131425" cy="1456267"/>
          </a:xfrm>
        </p:spPr>
        <p:txBody>
          <a:bodyPr/>
          <a:lstStyle/>
          <a:p>
            <a:r>
              <a:rPr lang="en-US" dirty="0"/>
              <a:t>So, what does this mean for today?</a:t>
            </a:r>
          </a:p>
        </p:txBody>
      </p:sp>
      <p:sp>
        <p:nvSpPr>
          <p:cNvPr id="3" name="Content Placeholder 2">
            <a:extLst>
              <a:ext uri="{FF2B5EF4-FFF2-40B4-BE49-F238E27FC236}">
                <a16:creationId xmlns:a16="http://schemas.microsoft.com/office/drawing/2014/main" id="{FAAFF2BD-3B42-A7C0-2CB8-634D88459928}"/>
              </a:ext>
            </a:extLst>
          </p:cNvPr>
          <p:cNvSpPr>
            <a:spLocks noGrp="1"/>
          </p:cNvSpPr>
          <p:nvPr>
            <p:ph idx="1"/>
          </p:nvPr>
        </p:nvSpPr>
        <p:spPr>
          <a:xfrm>
            <a:off x="685801" y="1489327"/>
            <a:ext cx="10131425" cy="5210628"/>
          </a:xfrm>
        </p:spPr>
        <p:txBody>
          <a:bodyPr>
            <a:normAutofit lnSpcReduction="10000"/>
          </a:bodyPr>
          <a:lstStyle/>
          <a:p>
            <a:r>
              <a:rPr lang="en-US" sz="3200" dirty="0"/>
              <a:t>Pray</a:t>
            </a:r>
            <a:endParaRPr lang="en-US" sz="3000" dirty="0"/>
          </a:p>
          <a:p>
            <a:pPr lvl="1"/>
            <a:r>
              <a:rPr lang="en-US" sz="2800" dirty="0"/>
              <a:t>“Humble yourselves, therefore, under the mighty hand of God so that at the proper time he may exalt you, casting all your anxieties on him, because he cares for you.”—1 Peter 5:6-7</a:t>
            </a:r>
          </a:p>
          <a:p>
            <a:pPr lvl="1"/>
            <a:r>
              <a:rPr lang="en-US" sz="2800" i="1" dirty="0"/>
              <a:t>“Prayerlessness is a subtle declaration of our rebellious hearts' imagined independence from God.”</a:t>
            </a:r>
          </a:p>
          <a:p>
            <a:pPr lvl="1"/>
            <a:r>
              <a:rPr lang="en-US" sz="2800" i="1" dirty="0"/>
              <a:t>“The neglect of prayer may also expose a sense of self-sufficiency or laziness,…In contrast, prayer demonstrates the humility of dependence on the Lord. A lifestyle of prayer keeps our hearts submissive to God”—Paul </a:t>
            </a:r>
            <a:r>
              <a:rPr lang="en-US" sz="2800" i="1" dirty="0" err="1"/>
              <a:t>Tautges</a:t>
            </a:r>
            <a:r>
              <a:rPr lang="en-US" sz="2800" i="1" dirty="0"/>
              <a:t>, Remade: Embracing Your Complete Identity in Christ</a:t>
            </a:r>
          </a:p>
        </p:txBody>
      </p:sp>
    </p:spTree>
    <p:extLst>
      <p:ext uri="{BB962C8B-B14F-4D97-AF65-F5344CB8AC3E}">
        <p14:creationId xmlns:p14="http://schemas.microsoft.com/office/powerpoint/2010/main" val="3768249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9185E-0B6F-C240-69A9-9962615490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94C8CB-2220-9613-4606-EA253D8533A3}"/>
              </a:ext>
            </a:extLst>
          </p:cNvPr>
          <p:cNvSpPr>
            <a:spLocks noGrp="1"/>
          </p:cNvSpPr>
          <p:nvPr>
            <p:ph type="title"/>
          </p:nvPr>
        </p:nvSpPr>
        <p:spPr>
          <a:xfrm>
            <a:off x="685801" y="158045"/>
            <a:ext cx="10131425" cy="1456267"/>
          </a:xfrm>
        </p:spPr>
        <p:txBody>
          <a:bodyPr/>
          <a:lstStyle/>
          <a:p>
            <a:r>
              <a:rPr lang="en-US" dirty="0"/>
              <a:t>So, what does this mean for today?</a:t>
            </a:r>
          </a:p>
        </p:txBody>
      </p:sp>
      <p:sp>
        <p:nvSpPr>
          <p:cNvPr id="3" name="Content Placeholder 2">
            <a:extLst>
              <a:ext uri="{FF2B5EF4-FFF2-40B4-BE49-F238E27FC236}">
                <a16:creationId xmlns:a16="http://schemas.microsoft.com/office/drawing/2014/main" id="{C9996501-9490-145B-4DAE-18EC0E4677B8}"/>
              </a:ext>
            </a:extLst>
          </p:cNvPr>
          <p:cNvSpPr>
            <a:spLocks noGrp="1"/>
          </p:cNvSpPr>
          <p:nvPr>
            <p:ph idx="1"/>
          </p:nvPr>
        </p:nvSpPr>
        <p:spPr>
          <a:xfrm>
            <a:off x="685801" y="1083733"/>
            <a:ext cx="11291709" cy="5616222"/>
          </a:xfrm>
        </p:spPr>
        <p:txBody>
          <a:bodyPr>
            <a:normAutofit fontScale="92500" lnSpcReduction="10000"/>
          </a:bodyPr>
          <a:lstStyle/>
          <a:p>
            <a:r>
              <a:rPr lang="en-US" sz="3200" dirty="0"/>
              <a:t>Get Busy</a:t>
            </a:r>
            <a:endParaRPr lang="en-US" sz="3000" dirty="0"/>
          </a:p>
          <a:p>
            <a:pPr lvl="1"/>
            <a:r>
              <a:rPr lang="en-US" sz="2800" dirty="0"/>
              <a:t>“But one thing I do: forgetting what lies behind and straining forward to what lies ahead, I press on toward the goal for the prize of the upward call of God in Christ Jesus.”—Philippians 3:13-14</a:t>
            </a:r>
          </a:p>
          <a:p>
            <a:pPr lvl="1"/>
            <a:r>
              <a:rPr lang="en-US" sz="2800" i="1" dirty="0"/>
              <a:t>“After you regain your spiritual footing and remember that the Kingdom is about God rather than your own success, you fix your thoughts on today.”</a:t>
            </a:r>
          </a:p>
          <a:p>
            <a:pPr lvl="1"/>
            <a:r>
              <a:rPr lang="en-US" sz="2800" i="1" dirty="0"/>
              <a:t>“When you direct your attention to today, your tasks are usually pretty mundane. You do your homework, clean the house, feed the kids, ask forgiveness of someone you have wronged, or prepare for tomorrow's houseguests. When Jesus entered human history and went about the normal tasks of life, he added gravitas to the ordinary. Now, when you do the chores that are right in front of you, you are following in the footsteps of the King” —Ed Welch, When I am Afraid</a:t>
            </a:r>
          </a:p>
        </p:txBody>
      </p:sp>
    </p:spTree>
    <p:extLst>
      <p:ext uri="{BB962C8B-B14F-4D97-AF65-F5344CB8AC3E}">
        <p14:creationId xmlns:p14="http://schemas.microsoft.com/office/powerpoint/2010/main" val="332766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09B0-C5E7-9A1A-D69E-F6EEF40EF3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840B55-6572-4CB6-2DEE-F16EA8E63F07}"/>
              </a:ext>
            </a:extLst>
          </p:cNvPr>
          <p:cNvSpPr>
            <a:spLocks noGrp="1"/>
          </p:cNvSpPr>
          <p:nvPr>
            <p:ph type="title"/>
          </p:nvPr>
        </p:nvSpPr>
        <p:spPr/>
        <p:txBody>
          <a:bodyPr/>
          <a:lstStyle/>
          <a:p>
            <a:r>
              <a:rPr lang="en-US" dirty="0"/>
              <a:t>Goals for/From lesson 7… and beyond!</a:t>
            </a:r>
          </a:p>
        </p:txBody>
      </p:sp>
      <p:sp>
        <p:nvSpPr>
          <p:cNvPr id="3" name="Content Placeholder 2">
            <a:extLst>
              <a:ext uri="{FF2B5EF4-FFF2-40B4-BE49-F238E27FC236}">
                <a16:creationId xmlns:a16="http://schemas.microsoft.com/office/drawing/2014/main" id="{BBEEBD76-E7E5-0B22-BC3C-8467E9E5B9D8}"/>
              </a:ext>
            </a:extLst>
          </p:cNvPr>
          <p:cNvSpPr>
            <a:spLocks noGrp="1"/>
          </p:cNvSpPr>
          <p:nvPr>
            <p:ph idx="1"/>
          </p:nvPr>
        </p:nvSpPr>
        <p:spPr>
          <a:xfrm>
            <a:off x="778399" y="1556657"/>
            <a:ext cx="10820398" cy="4957032"/>
          </a:xfrm>
        </p:spPr>
        <p:txBody>
          <a:bodyPr>
            <a:noAutofit/>
          </a:bodyPr>
          <a:lstStyle/>
          <a:p>
            <a:r>
              <a:rPr lang="en-US" sz="3200" dirty="0"/>
              <a:t>To take delight in fighting fears because when you trust the Lord for tomorrow it honors Him. </a:t>
            </a:r>
          </a:p>
          <a:p>
            <a:r>
              <a:rPr lang="en-US" sz="3200" dirty="0"/>
              <a:t>To be able to share with others the wonderful mysteries revealed in the gospel of Jesus.</a:t>
            </a:r>
          </a:p>
          <a:p>
            <a:r>
              <a:rPr lang="en-US" sz="3200" dirty="0"/>
              <a:t>To desperately rely on the communications God has given us in the Bible as speaking into the deepest recesses of our hearts.</a:t>
            </a:r>
          </a:p>
        </p:txBody>
      </p:sp>
    </p:spTree>
    <p:extLst>
      <p:ext uri="{BB962C8B-B14F-4D97-AF65-F5344CB8AC3E}">
        <p14:creationId xmlns:p14="http://schemas.microsoft.com/office/powerpoint/2010/main" val="389407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0DBC2-D4F3-6301-FDE8-9E9C688158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273C0B-7637-E5B1-A6F0-2B09926E6051}"/>
              </a:ext>
            </a:extLst>
          </p:cNvPr>
          <p:cNvSpPr>
            <a:spLocks noGrp="1"/>
          </p:cNvSpPr>
          <p:nvPr>
            <p:ph type="title"/>
          </p:nvPr>
        </p:nvSpPr>
        <p:spPr>
          <a:xfrm>
            <a:off x="778399" y="100390"/>
            <a:ext cx="10131425" cy="1456267"/>
          </a:xfrm>
        </p:spPr>
        <p:txBody>
          <a:bodyPr/>
          <a:lstStyle/>
          <a:p>
            <a:r>
              <a:rPr lang="en-US" dirty="0"/>
              <a:t>Final reflections</a:t>
            </a:r>
          </a:p>
        </p:txBody>
      </p:sp>
      <p:sp>
        <p:nvSpPr>
          <p:cNvPr id="3" name="Content Placeholder 2">
            <a:extLst>
              <a:ext uri="{FF2B5EF4-FFF2-40B4-BE49-F238E27FC236}">
                <a16:creationId xmlns:a16="http://schemas.microsoft.com/office/drawing/2014/main" id="{1EEF2F63-C986-6E02-8236-B672E9161DFA}"/>
              </a:ext>
            </a:extLst>
          </p:cNvPr>
          <p:cNvSpPr>
            <a:spLocks noGrp="1"/>
          </p:cNvSpPr>
          <p:nvPr>
            <p:ph idx="1"/>
          </p:nvPr>
        </p:nvSpPr>
        <p:spPr>
          <a:xfrm>
            <a:off x="778399" y="1556657"/>
            <a:ext cx="4933779" cy="4957032"/>
          </a:xfrm>
        </p:spPr>
        <p:txBody>
          <a:bodyPr>
            <a:noAutofit/>
          </a:bodyPr>
          <a:lstStyle/>
          <a:p>
            <a:r>
              <a:rPr lang="en-US" sz="3200" dirty="0"/>
              <a:t>1) Anxieties as prophecies</a:t>
            </a:r>
          </a:p>
          <a:p>
            <a:r>
              <a:rPr lang="en-US" sz="3200" dirty="0"/>
              <a:t>2) The manna principle</a:t>
            </a:r>
          </a:p>
          <a:p>
            <a:r>
              <a:rPr lang="en-US" sz="3200" dirty="0"/>
              <a:t>3) My stubborn tendency to entrust my security to myself</a:t>
            </a:r>
          </a:p>
          <a:p>
            <a:r>
              <a:rPr lang="en-US" sz="3200" dirty="0"/>
              <a:t>4) My focus and hope needs to be on the end goal of seeing Jesus face-to-face</a:t>
            </a:r>
          </a:p>
        </p:txBody>
      </p:sp>
      <p:sp>
        <p:nvSpPr>
          <p:cNvPr id="4" name="Content Placeholder 2">
            <a:extLst>
              <a:ext uri="{FF2B5EF4-FFF2-40B4-BE49-F238E27FC236}">
                <a16:creationId xmlns:a16="http://schemas.microsoft.com/office/drawing/2014/main" id="{781C2043-D23F-BBD9-A7E2-CD80E93DA7B9}"/>
              </a:ext>
            </a:extLst>
          </p:cNvPr>
          <p:cNvSpPr txBox="1">
            <a:spLocks/>
          </p:cNvSpPr>
          <p:nvPr/>
        </p:nvSpPr>
        <p:spPr>
          <a:xfrm>
            <a:off x="6096000" y="1556657"/>
            <a:ext cx="5757333" cy="4957032"/>
          </a:xfrm>
          <a:prstGeom prst="rect">
            <a:avLst/>
          </a:prstGeom>
        </p:spPr>
        <p:txBody>
          <a:bodyPr vert="horz" lIns="91440" tIns="45720" rIns="91440" bIns="45720" rtlCol="0" anchor="ctr">
            <a:no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r>
              <a:rPr lang="en-US" sz="3200" dirty="0"/>
              <a:t>5) I need to give more love than I try to receive from others</a:t>
            </a:r>
          </a:p>
          <a:p>
            <a:r>
              <a:rPr lang="en-US" sz="3200" dirty="0"/>
              <a:t>6) I want to plumb the depths of the amazing character and reliability of the Lord and His promises</a:t>
            </a:r>
          </a:p>
          <a:p>
            <a:r>
              <a:rPr lang="en-US" sz="3200" dirty="0"/>
              <a:t>7) How prayer helps me keep my eyes on our Savior and not to become foolishly self-reliant</a:t>
            </a:r>
          </a:p>
        </p:txBody>
      </p:sp>
    </p:spTree>
    <p:extLst>
      <p:ext uri="{BB962C8B-B14F-4D97-AF65-F5344CB8AC3E}">
        <p14:creationId xmlns:p14="http://schemas.microsoft.com/office/powerpoint/2010/main" val="89073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90341-9D8E-4D6B-AA52-B7E461BF6C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7A60A3-3F0E-F7C1-B1D5-BBB3FC0AD36E}"/>
              </a:ext>
            </a:extLst>
          </p:cNvPr>
          <p:cNvSpPr>
            <a:spLocks noGrp="1"/>
          </p:cNvSpPr>
          <p:nvPr>
            <p:ph type="title"/>
          </p:nvPr>
        </p:nvSpPr>
        <p:spPr/>
        <p:txBody>
          <a:bodyPr/>
          <a:lstStyle/>
          <a:p>
            <a:r>
              <a:rPr lang="en-US" dirty="0"/>
              <a:t>What is one thing I can do next time I’m faced with fear </a:t>
            </a:r>
            <a:r>
              <a:rPr lang="en-US"/>
              <a:t>or anxiety?</a:t>
            </a:r>
            <a:endParaRPr lang="en-US" dirty="0"/>
          </a:p>
        </p:txBody>
      </p:sp>
      <p:sp>
        <p:nvSpPr>
          <p:cNvPr id="3" name="Content Placeholder 2">
            <a:extLst>
              <a:ext uri="{FF2B5EF4-FFF2-40B4-BE49-F238E27FC236}">
                <a16:creationId xmlns:a16="http://schemas.microsoft.com/office/drawing/2014/main" id="{796C077F-D5EC-6473-4E84-DC94E4F369F9}"/>
              </a:ext>
            </a:extLst>
          </p:cNvPr>
          <p:cNvSpPr>
            <a:spLocks noGrp="1"/>
          </p:cNvSpPr>
          <p:nvPr>
            <p:ph idx="1"/>
          </p:nvPr>
        </p:nvSpPr>
        <p:spPr>
          <a:xfrm>
            <a:off x="778399" y="1556657"/>
            <a:ext cx="10820398" cy="4957032"/>
          </a:xfrm>
        </p:spPr>
        <p:txBody>
          <a:bodyPr>
            <a:noAutofit/>
          </a:bodyPr>
          <a:lstStyle/>
          <a:p>
            <a:r>
              <a:rPr lang="en-US" sz="3200" dirty="0"/>
              <a:t>“And by definition, a person who changes takes action. You do something. You believe something. You ask for help, from a friend, from God, from both. You make different choices. You change your mind, your attitudes, your feelings, your goal in life, the way you treat others, your habits.”—David </a:t>
            </a:r>
            <a:r>
              <a:rPr lang="en-US" sz="3200" dirty="0" err="1"/>
              <a:t>Powlison</a:t>
            </a:r>
            <a:r>
              <a:rPr lang="en-US" sz="3200" dirty="0"/>
              <a:t>, How Sanctification Works</a:t>
            </a:r>
          </a:p>
          <a:p>
            <a:endParaRPr lang="en-US" sz="3200" dirty="0"/>
          </a:p>
        </p:txBody>
      </p:sp>
    </p:spTree>
    <p:extLst>
      <p:ext uri="{BB962C8B-B14F-4D97-AF65-F5344CB8AC3E}">
        <p14:creationId xmlns:p14="http://schemas.microsoft.com/office/powerpoint/2010/main" val="387580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AA39E-43CB-E4E0-23BC-FADD14BF7C6C}"/>
              </a:ext>
            </a:extLst>
          </p:cNvPr>
          <p:cNvSpPr>
            <a:spLocks noGrp="1"/>
          </p:cNvSpPr>
          <p:nvPr>
            <p:ph type="title"/>
          </p:nvPr>
        </p:nvSpPr>
        <p:spPr/>
        <p:txBody>
          <a:bodyPr/>
          <a:lstStyle/>
          <a:p>
            <a:r>
              <a:rPr lang="en-US" dirty="0"/>
              <a:t>Feedback?</a:t>
            </a:r>
          </a:p>
        </p:txBody>
      </p:sp>
      <p:sp>
        <p:nvSpPr>
          <p:cNvPr id="3" name="Content Placeholder 2">
            <a:extLst>
              <a:ext uri="{FF2B5EF4-FFF2-40B4-BE49-F238E27FC236}">
                <a16:creationId xmlns:a16="http://schemas.microsoft.com/office/drawing/2014/main" id="{C7414428-F695-B625-EF9D-7DC4C2341BC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07673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999C1-85BA-6831-F169-EBD2D5128FAA}"/>
              </a:ext>
            </a:extLst>
          </p:cNvPr>
          <p:cNvSpPr>
            <a:spLocks noGrp="1"/>
          </p:cNvSpPr>
          <p:nvPr>
            <p:ph type="title"/>
          </p:nvPr>
        </p:nvSpPr>
        <p:spPr/>
        <p:txBody>
          <a:bodyPr/>
          <a:lstStyle/>
          <a:p>
            <a:r>
              <a:rPr lang="en-US" dirty="0"/>
              <a:t>When I am afraid—chapter outline</a:t>
            </a:r>
          </a:p>
        </p:txBody>
      </p:sp>
      <p:sp>
        <p:nvSpPr>
          <p:cNvPr id="3" name="Content Placeholder 2">
            <a:extLst>
              <a:ext uri="{FF2B5EF4-FFF2-40B4-BE49-F238E27FC236}">
                <a16:creationId xmlns:a16="http://schemas.microsoft.com/office/drawing/2014/main" id="{DFF1F43F-8792-3C90-D906-8DA0D53E4673}"/>
              </a:ext>
            </a:extLst>
          </p:cNvPr>
          <p:cNvSpPr>
            <a:spLocks noGrp="1"/>
          </p:cNvSpPr>
          <p:nvPr>
            <p:ph idx="1"/>
          </p:nvPr>
        </p:nvSpPr>
        <p:spPr>
          <a:xfrm>
            <a:off x="685801" y="2142067"/>
            <a:ext cx="10548256" cy="4313817"/>
          </a:xfrm>
        </p:spPr>
        <p:txBody>
          <a:bodyPr>
            <a:normAutofit lnSpcReduction="10000"/>
          </a:bodyPr>
          <a:lstStyle/>
          <a:p>
            <a:r>
              <a:rPr lang="en-US" sz="2800" dirty="0"/>
              <a:t>Week 1—Fear and Anxiety Speak Out</a:t>
            </a:r>
          </a:p>
          <a:p>
            <a:r>
              <a:rPr lang="en-US" sz="2800" dirty="0"/>
              <a:t>Week 2—The God of Suspense Reveals His Plans</a:t>
            </a:r>
          </a:p>
          <a:p>
            <a:r>
              <a:rPr lang="en-US" sz="2800" dirty="0"/>
              <a:t>Week 3—The King Comes Close and Talks about Money</a:t>
            </a:r>
          </a:p>
          <a:p>
            <a:r>
              <a:rPr lang="en-US" sz="2800" dirty="0"/>
              <a:t>Week 4—The Living God Speaks about Death</a:t>
            </a:r>
          </a:p>
          <a:p>
            <a:r>
              <a:rPr lang="en-US" sz="2800" dirty="0"/>
              <a:t>Week 5—The Loving Father Woos You from the Fear of Man</a:t>
            </a:r>
          </a:p>
          <a:p>
            <a:r>
              <a:rPr lang="en-US" sz="2800" dirty="0"/>
              <a:t>Week 6—The God of Hope Keeps His Promises</a:t>
            </a:r>
          </a:p>
          <a:p>
            <a:r>
              <a:rPr lang="en-US" sz="3200" dirty="0">
                <a:solidFill>
                  <a:srgbClr val="FF0000"/>
                </a:solidFill>
              </a:rPr>
              <a:t>Week 7—The Lord Reigns, Things Are Not the Way They Seem</a:t>
            </a:r>
          </a:p>
        </p:txBody>
      </p:sp>
    </p:spTree>
    <p:extLst>
      <p:ext uri="{BB962C8B-B14F-4D97-AF65-F5344CB8AC3E}">
        <p14:creationId xmlns:p14="http://schemas.microsoft.com/office/powerpoint/2010/main" val="113891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0CE37-87B9-C109-F244-26DB25D5B7A9}"/>
              </a:ext>
            </a:extLst>
          </p:cNvPr>
          <p:cNvSpPr>
            <a:spLocks noGrp="1"/>
          </p:cNvSpPr>
          <p:nvPr>
            <p:ph type="title"/>
          </p:nvPr>
        </p:nvSpPr>
        <p:spPr/>
        <p:txBody>
          <a:bodyPr/>
          <a:lstStyle/>
          <a:p>
            <a:r>
              <a:rPr lang="en-US" dirty="0"/>
              <a:t>Goals for this study</a:t>
            </a:r>
          </a:p>
        </p:txBody>
      </p:sp>
      <p:sp>
        <p:nvSpPr>
          <p:cNvPr id="7" name="Content Placeholder 2">
            <a:extLst>
              <a:ext uri="{FF2B5EF4-FFF2-40B4-BE49-F238E27FC236}">
                <a16:creationId xmlns:a16="http://schemas.microsoft.com/office/drawing/2014/main" id="{F6FBD49A-0110-F450-59EF-D0C2B523A76A}"/>
              </a:ext>
            </a:extLst>
          </p:cNvPr>
          <p:cNvSpPr>
            <a:spLocks noGrp="1"/>
          </p:cNvSpPr>
          <p:nvPr>
            <p:ph idx="1"/>
          </p:nvPr>
        </p:nvSpPr>
        <p:spPr>
          <a:xfrm>
            <a:off x="685801" y="2142067"/>
            <a:ext cx="10131425" cy="4313817"/>
          </a:xfrm>
        </p:spPr>
        <p:txBody>
          <a:bodyPr>
            <a:normAutofit/>
          </a:bodyPr>
          <a:lstStyle/>
          <a:p>
            <a:r>
              <a:rPr lang="en-US" sz="2800" dirty="0"/>
              <a:t>To hone our spiritual instincts to turn to Jesus when anxious, rather than trusting in our own ability to solve or deny problems</a:t>
            </a:r>
          </a:p>
          <a:p>
            <a:r>
              <a:rPr lang="en-US" sz="2800" dirty="0"/>
              <a:t>To know what Jesus says because in turning to Him, His words will go deep</a:t>
            </a:r>
          </a:p>
          <a:p>
            <a:r>
              <a:rPr lang="en-US" sz="2800" dirty="0"/>
              <a:t>To be less dominated by fear and anxiety and more content and hopeful</a:t>
            </a:r>
          </a:p>
          <a:p>
            <a:r>
              <a:rPr lang="en-US" sz="2800" dirty="0"/>
              <a:t>To be more confident that God’s communication to us in the Bible speaks meaningfully to </a:t>
            </a:r>
            <a:r>
              <a:rPr lang="en-US" sz="2800" b="1" i="1" u="sng" dirty="0"/>
              <a:t>all</a:t>
            </a:r>
            <a:r>
              <a:rPr lang="en-US" sz="2800" dirty="0"/>
              <a:t> the struggles of life</a:t>
            </a:r>
          </a:p>
        </p:txBody>
      </p:sp>
    </p:spTree>
    <p:extLst>
      <p:ext uri="{BB962C8B-B14F-4D97-AF65-F5344CB8AC3E}">
        <p14:creationId xmlns:p14="http://schemas.microsoft.com/office/powerpoint/2010/main" val="35001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B4D7B-F281-EF5A-ABB9-9574F94EBD41}"/>
              </a:ext>
            </a:extLst>
          </p:cNvPr>
          <p:cNvSpPr>
            <a:spLocks noGrp="1"/>
          </p:cNvSpPr>
          <p:nvPr>
            <p:ph type="title"/>
          </p:nvPr>
        </p:nvSpPr>
        <p:spPr/>
        <p:txBody>
          <a:bodyPr/>
          <a:lstStyle/>
          <a:p>
            <a:r>
              <a:rPr lang="en-US" dirty="0"/>
              <a:t>The Lord reigns—things are not the way they seem</a:t>
            </a:r>
          </a:p>
        </p:txBody>
      </p:sp>
      <p:sp>
        <p:nvSpPr>
          <p:cNvPr id="3" name="Text Placeholder 2">
            <a:extLst>
              <a:ext uri="{FF2B5EF4-FFF2-40B4-BE49-F238E27FC236}">
                <a16:creationId xmlns:a16="http://schemas.microsoft.com/office/drawing/2014/main" id="{4960F22E-D4D8-AC39-056F-B1A0EE61A9E6}"/>
              </a:ext>
            </a:extLst>
          </p:cNvPr>
          <p:cNvSpPr>
            <a:spLocks noGrp="1"/>
          </p:cNvSpPr>
          <p:nvPr>
            <p:ph type="body" idx="1"/>
          </p:nvPr>
        </p:nvSpPr>
        <p:spPr/>
        <p:txBody>
          <a:bodyPr/>
          <a:lstStyle/>
          <a:p>
            <a:r>
              <a:rPr lang="en-US" dirty="0"/>
              <a:t>Week 7</a:t>
            </a:r>
          </a:p>
        </p:txBody>
      </p:sp>
    </p:spTree>
    <p:extLst>
      <p:ext uri="{BB962C8B-B14F-4D97-AF65-F5344CB8AC3E}">
        <p14:creationId xmlns:p14="http://schemas.microsoft.com/office/powerpoint/2010/main" val="1907236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81BEE-166C-AE69-B2D3-36C30CE57D31}"/>
              </a:ext>
            </a:extLst>
          </p:cNvPr>
          <p:cNvSpPr>
            <a:spLocks noGrp="1"/>
          </p:cNvSpPr>
          <p:nvPr>
            <p:ph type="title"/>
          </p:nvPr>
        </p:nvSpPr>
        <p:spPr>
          <a:xfrm>
            <a:off x="685801" y="609600"/>
            <a:ext cx="10527029" cy="1456267"/>
          </a:xfrm>
        </p:spPr>
        <p:txBody>
          <a:bodyPr/>
          <a:lstStyle/>
          <a:p>
            <a:r>
              <a:rPr lang="en-US" dirty="0"/>
              <a:t>A two-sentence summary of “When I am Afraid”</a:t>
            </a:r>
          </a:p>
        </p:txBody>
      </p:sp>
      <p:sp>
        <p:nvSpPr>
          <p:cNvPr id="3" name="Content Placeholder 2">
            <a:extLst>
              <a:ext uri="{FF2B5EF4-FFF2-40B4-BE49-F238E27FC236}">
                <a16:creationId xmlns:a16="http://schemas.microsoft.com/office/drawing/2014/main" id="{79C88F22-81B4-41C3-B440-667485E4EC98}"/>
              </a:ext>
            </a:extLst>
          </p:cNvPr>
          <p:cNvSpPr>
            <a:spLocks noGrp="1"/>
          </p:cNvSpPr>
          <p:nvPr>
            <p:ph idx="1"/>
          </p:nvPr>
        </p:nvSpPr>
        <p:spPr>
          <a:xfrm>
            <a:off x="685801" y="2142067"/>
            <a:ext cx="10131425" cy="4320517"/>
          </a:xfrm>
        </p:spPr>
        <p:txBody>
          <a:bodyPr>
            <a:normAutofit/>
          </a:bodyPr>
          <a:lstStyle/>
          <a:p>
            <a:r>
              <a:rPr lang="en-US" sz="4000" dirty="0">
                <a:solidFill>
                  <a:srgbClr val="FFFF00"/>
                </a:solidFill>
              </a:rPr>
              <a:t>We have located fear, </a:t>
            </a:r>
            <a:r>
              <a:rPr lang="en-US" sz="4000" dirty="0">
                <a:solidFill>
                  <a:srgbClr val="FF9300"/>
                </a:solidFill>
              </a:rPr>
              <a:t>listened to it</a:t>
            </a:r>
            <a:r>
              <a:rPr lang="en-US" sz="4000" dirty="0"/>
              <a:t>, </a:t>
            </a:r>
            <a:r>
              <a:rPr lang="en-US" sz="4000" dirty="0">
                <a:solidFill>
                  <a:srgbClr val="FF0000"/>
                </a:solidFill>
              </a:rPr>
              <a:t>identified how it can attach itself to</a:t>
            </a:r>
            <a:r>
              <a:rPr lang="en-US" sz="4000" dirty="0"/>
              <a:t> </a:t>
            </a:r>
            <a:r>
              <a:rPr lang="en-US" sz="4000" dirty="0">
                <a:solidFill>
                  <a:srgbClr val="92D050"/>
                </a:solidFill>
              </a:rPr>
              <a:t>money,</a:t>
            </a:r>
            <a:r>
              <a:rPr lang="en-US" sz="4000" dirty="0"/>
              <a:t> </a:t>
            </a:r>
            <a:r>
              <a:rPr lang="en-US" sz="4000" dirty="0">
                <a:solidFill>
                  <a:srgbClr val="FF40FF"/>
                </a:solidFill>
              </a:rPr>
              <a:t>death,</a:t>
            </a:r>
            <a:r>
              <a:rPr lang="en-US" sz="4000" dirty="0"/>
              <a:t> </a:t>
            </a:r>
            <a:r>
              <a:rPr lang="en-US" sz="4000" dirty="0">
                <a:solidFill>
                  <a:srgbClr val="00FDFF"/>
                </a:solidFill>
              </a:rPr>
              <a:t>and people. </a:t>
            </a:r>
            <a:r>
              <a:rPr lang="en-US" sz="4000" dirty="0">
                <a:solidFill>
                  <a:srgbClr val="AB7942"/>
                </a:solidFill>
              </a:rPr>
              <a:t>And you are learning that there is manna for tomorrow</a:t>
            </a:r>
            <a:r>
              <a:rPr lang="en-US" sz="4000" dirty="0"/>
              <a:t> </a:t>
            </a:r>
            <a:r>
              <a:rPr lang="en-US" sz="4000" dirty="0">
                <a:solidFill>
                  <a:srgbClr val="7A81FF"/>
                </a:solidFill>
              </a:rPr>
              <a:t>because the Lord promises He will be with you.</a:t>
            </a:r>
          </a:p>
          <a:p>
            <a:pPr marL="0" indent="0">
              <a:buNone/>
            </a:pPr>
            <a:endParaRPr lang="en-US" sz="3200" dirty="0"/>
          </a:p>
        </p:txBody>
      </p:sp>
    </p:spTree>
    <p:extLst>
      <p:ext uri="{BB962C8B-B14F-4D97-AF65-F5344CB8AC3E}">
        <p14:creationId xmlns:p14="http://schemas.microsoft.com/office/powerpoint/2010/main" val="111731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42A7A-FCA8-436C-E327-5E9E9345CB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D0CAAF-9E31-6385-8CDC-BDD9EB9822BA}"/>
              </a:ext>
            </a:extLst>
          </p:cNvPr>
          <p:cNvSpPr>
            <a:spLocks noGrp="1"/>
          </p:cNvSpPr>
          <p:nvPr>
            <p:ph type="title"/>
          </p:nvPr>
        </p:nvSpPr>
        <p:spPr/>
        <p:txBody>
          <a:bodyPr/>
          <a:lstStyle/>
          <a:p>
            <a:r>
              <a:rPr lang="en-US" dirty="0"/>
              <a:t>Oh for eyes to see!</a:t>
            </a:r>
          </a:p>
        </p:txBody>
      </p:sp>
      <p:sp>
        <p:nvSpPr>
          <p:cNvPr id="3" name="Content Placeholder 2">
            <a:extLst>
              <a:ext uri="{FF2B5EF4-FFF2-40B4-BE49-F238E27FC236}">
                <a16:creationId xmlns:a16="http://schemas.microsoft.com/office/drawing/2014/main" id="{BA1B15C8-98C5-D995-71B8-06BCBE50185C}"/>
              </a:ext>
            </a:extLst>
          </p:cNvPr>
          <p:cNvSpPr>
            <a:spLocks noGrp="1"/>
          </p:cNvSpPr>
          <p:nvPr>
            <p:ph idx="1"/>
          </p:nvPr>
        </p:nvSpPr>
        <p:spPr>
          <a:xfrm>
            <a:off x="685801" y="1574800"/>
            <a:ext cx="11125199" cy="5156199"/>
          </a:xfrm>
        </p:spPr>
        <p:txBody>
          <a:bodyPr>
            <a:normAutofit fontScale="92500"/>
          </a:bodyPr>
          <a:lstStyle/>
          <a:p>
            <a:r>
              <a:rPr lang="en-US" sz="3200" dirty="0"/>
              <a:t>“When the servant of the man of God rose early in the morning and went out, behold, an army with horses and chariots was all around the city. And the servant said, “Alas, my master! What shall we do?” He said, “Do not be afraid, for those who are with us are more than those who are with them.” Then Elisha prayed and said, “O LORD, please open his eyes that he may see.” So the LORD opened the eyes of the young man, and he saw, and behold, the mountain was full of horses and chariots of fire all around Elisha. And when the Syrians came down against him, Elisha prayed to the LORD and said, “Please strike this people with blindness.” So he struck them with blindness in accordance with the prayer of Elisha. —2 Kings 6:15-18</a:t>
            </a:r>
          </a:p>
        </p:txBody>
      </p:sp>
    </p:spTree>
    <p:extLst>
      <p:ext uri="{BB962C8B-B14F-4D97-AF65-F5344CB8AC3E}">
        <p14:creationId xmlns:p14="http://schemas.microsoft.com/office/powerpoint/2010/main" val="379590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64051-6C6D-229A-32CA-2287B2BA4B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F998FE-4D63-81C5-2468-0725230E627E}"/>
              </a:ext>
            </a:extLst>
          </p:cNvPr>
          <p:cNvSpPr>
            <a:spLocks noGrp="1"/>
          </p:cNvSpPr>
          <p:nvPr>
            <p:ph type="title"/>
          </p:nvPr>
        </p:nvSpPr>
        <p:spPr/>
        <p:txBody>
          <a:bodyPr/>
          <a:lstStyle/>
          <a:p>
            <a:r>
              <a:rPr lang="en-US" dirty="0"/>
              <a:t>Psalm 46:1-3 (First Stanza)</a:t>
            </a:r>
          </a:p>
        </p:txBody>
      </p:sp>
      <p:sp>
        <p:nvSpPr>
          <p:cNvPr id="3" name="Content Placeholder 2">
            <a:extLst>
              <a:ext uri="{FF2B5EF4-FFF2-40B4-BE49-F238E27FC236}">
                <a16:creationId xmlns:a16="http://schemas.microsoft.com/office/drawing/2014/main" id="{E05780C0-A15D-83E9-8449-43FC1543A636}"/>
              </a:ext>
            </a:extLst>
          </p:cNvPr>
          <p:cNvSpPr>
            <a:spLocks noGrp="1"/>
          </p:cNvSpPr>
          <p:nvPr>
            <p:ph idx="1"/>
          </p:nvPr>
        </p:nvSpPr>
        <p:spPr>
          <a:xfrm>
            <a:off x="685801" y="2142067"/>
            <a:ext cx="10620631" cy="4320517"/>
          </a:xfrm>
        </p:spPr>
        <p:txBody>
          <a:bodyPr>
            <a:noAutofit/>
          </a:bodyPr>
          <a:lstStyle/>
          <a:p>
            <a:pPr indent="-6350">
              <a:buNone/>
            </a:pPr>
            <a:r>
              <a:rPr lang="en-US" sz="2800" dirty="0"/>
              <a:t>God is our refuge and strength,</a:t>
            </a:r>
            <a:br>
              <a:rPr lang="en-US" sz="2800" dirty="0"/>
            </a:br>
            <a:r>
              <a:rPr lang="en-US" sz="2800" dirty="0"/>
              <a:t>a very present help in trouble.</a:t>
            </a:r>
          </a:p>
          <a:p>
            <a:pPr indent="-6350">
              <a:buNone/>
            </a:pPr>
            <a:br>
              <a:rPr lang="en-US" sz="2800" dirty="0"/>
            </a:br>
            <a:r>
              <a:rPr lang="en-US" sz="2800" dirty="0"/>
              <a:t>Therefore we will not fear though the earth gives way,</a:t>
            </a:r>
            <a:br>
              <a:rPr lang="en-US" sz="2800" dirty="0"/>
            </a:br>
            <a:r>
              <a:rPr lang="en-US" sz="2800" dirty="0"/>
              <a:t>though the mountains be moved into the heart of the sea,</a:t>
            </a:r>
            <a:br>
              <a:rPr lang="en-US" sz="2800" dirty="0"/>
            </a:br>
            <a:r>
              <a:rPr lang="en-US" sz="2800" dirty="0"/>
              <a:t>though its waters roar and foam,</a:t>
            </a:r>
          </a:p>
          <a:p>
            <a:pPr indent="-6350">
              <a:buNone/>
            </a:pPr>
            <a:br>
              <a:rPr lang="en-US" sz="2800" dirty="0"/>
            </a:br>
            <a:r>
              <a:rPr lang="en-US" sz="2800" dirty="0"/>
              <a:t>though the mountains tremble at its swelling. Selah</a:t>
            </a:r>
          </a:p>
        </p:txBody>
      </p:sp>
    </p:spTree>
    <p:extLst>
      <p:ext uri="{BB962C8B-B14F-4D97-AF65-F5344CB8AC3E}">
        <p14:creationId xmlns:p14="http://schemas.microsoft.com/office/powerpoint/2010/main" val="381773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A8D035-DC1B-3ECA-CA4C-41F9B4DB3B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4F5862-8FEB-A24F-5DF2-B23D1CC88525}"/>
              </a:ext>
            </a:extLst>
          </p:cNvPr>
          <p:cNvSpPr>
            <a:spLocks noGrp="1"/>
          </p:cNvSpPr>
          <p:nvPr>
            <p:ph type="title"/>
          </p:nvPr>
        </p:nvSpPr>
        <p:spPr>
          <a:xfrm>
            <a:off x="584201" y="-332718"/>
            <a:ext cx="10131425" cy="1456267"/>
          </a:xfrm>
        </p:spPr>
        <p:txBody>
          <a:bodyPr/>
          <a:lstStyle/>
          <a:p>
            <a:r>
              <a:rPr lang="en-US" dirty="0"/>
              <a:t>Psalm 46:4-7 (second Stanza)</a:t>
            </a:r>
          </a:p>
        </p:txBody>
      </p:sp>
      <p:sp>
        <p:nvSpPr>
          <p:cNvPr id="3" name="Content Placeholder 2">
            <a:extLst>
              <a:ext uri="{FF2B5EF4-FFF2-40B4-BE49-F238E27FC236}">
                <a16:creationId xmlns:a16="http://schemas.microsoft.com/office/drawing/2014/main" id="{1355F21A-6701-EE0E-384D-30320C542C1A}"/>
              </a:ext>
            </a:extLst>
          </p:cNvPr>
          <p:cNvSpPr>
            <a:spLocks noGrp="1"/>
          </p:cNvSpPr>
          <p:nvPr>
            <p:ph idx="1"/>
          </p:nvPr>
        </p:nvSpPr>
        <p:spPr>
          <a:xfrm>
            <a:off x="584201" y="1722967"/>
            <a:ext cx="10620631" cy="4320517"/>
          </a:xfrm>
        </p:spPr>
        <p:txBody>
          <a:bodyPr>
            <a:noAutofit/>
          </a:bodyPr>
          <a:lstStyle/>
          <a:p>
            <a:pPr indent="-6350">
              <a:buNone/>
            </a:pPr>
            <a:r>
              <a:rPr lang="en-US" sz="2800" dirty="0"/>
              <a:t>There is a river whose streams make glad the city of God,</a:t>
            </a:r>
            <a:br>
              <a:rPr lang="en-US" sz="2800" dirty="0"/>
            </a:br>
            <a:r>
              <a:rPr lang="en-US" sz="2800" dirty="0"/>
              <a:t>the holy habitation of the Most High.</a:t>
            </a:r>
          </a:p>
          <a:p>
            <a:pPr indent="-6350">
              <a:buNone/>
            </a:pPr>
            <a:br>
              <a:rPr lang="en-US" sz="2800" dirty="0"/>
            </a:br>
            <a:r>
              <a:rPr lang="en-US" sz="2800" dirty="0"/>
              <a:t>God is in the midst of her; she shall not be moved;</a:t>
            </a:r>
            <a:br>
              <a:rPr lang="en-US" sz="2800" dirty="0"/>
            </a:br>
            <a:r>
              <a:rPr lang="en-US" sz="2800" dirty="0"/>
              <a:t>God will help her when morning dawns.</a:t>
            </a:r>
          </a:p>
          <a:p>
            <a:pPr indent="-6350">
              <a:buNone/>
            </a:pPr>
            <a:br>
              <a:rPr lang="en-US" sz="2800" dirty="0"/>
            </a:br>
            <a:r>
              <a:rPr lang="en-US" sz="2800" dirty="0"/>
              <a:t>The nations rage, the kingdoms totter;</a:t>
            </a:r>
            <a:br>
              <a:rPr lang="en-US" sz="2800" dirty="0"/>
            </a:br>
            <a:r>
              <a:rPr lang="en-US" sz="2800" dirty="0"/>
              <a:t>he utters his voice, the earth melts.</a:t>
            </a:r>
          </a:p>
          <a:p>
            <a:pPr indent="-6350">
              <a:buNone/>
            </a:pPr>
            <a:br>
              <a:rPr lang="en-US" sz="2800" dirty="0"/>
            </a:br>
            <a:r>
              <a:rPr lang="en-US" sz="2800" dirty="0"/>
              <a:t>The </a:t>
            </a:r>
            <a:r>
              <a:rPr lang="en-US" sz="2800" cap="all" dirty="0"/>
              <a:t>LORD</a:t>
            </a:r>
            <a:r>
              <a:rPr lang="en-US" sz="2800" dirty="0"/>
              <a:t> of hosts is with us;</a:t>
            </a:r>
            <a:br>
              <a:rPr lang="en-US" sz="2800" dirty="0"/>
            </a:br>
            <a:r>
              <a:rPr lang="en-US" sz="2800" dirty="0"/>
              <a:t>the God of Jacob is our fortress. Selah</a:t>
            </a:r>
          </a:p>
        </p:txBody>
      </p:sp>
    </p:spTree>
    <p:extLst>
      <p:ext uri="{BB962C8B-B14F-4D97-AF65-F5344CB8AC3E}">
        <p14:creationId xmlns:p14="http://schemas.microsoft.com/office/powerpoint/2010/main" val="287966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B7EF29-51DF-57E1-5E9E-23367DA22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40C6F1-2E15-C26A-56A3-B36362792201}"/>
              </a:ext>
            </a:extLst>
          </p:cNvPr>
          <p:cNvSpPr>
            <a:spLocks noGrp="1"/>
          </p:cNvSpPr>
          <p:nvPr>
            <p:ph type="title"/>
          </p:nvPr>
        </p:nvSpPr>
        <p:spPr>
          <a:xfrm>
            <a:off x="584201" y="-320018"/>
            <a:ext cx="10131425" cy="1456267"/>
          </a:xfrm>
        </p:spPr>
        <p:txBody>
          <a:bodyPr/>
          <a:lstStyle/>
          <a:p>
            <a:r>
              <a:rPr lang="en-US" dirty="0"/>
              <a:t>Psalm 46:8-11 (third Stanza)</a:t>
            </a:r>
          </a:p>
        </p:txBody>
      </p:sp>
      <p:sp>
        <p:nvSpPr>
          <p:cNvPr id="3" name="Content Placeholder 2">
            <a:extLst>
              <a:ext uri="{FF2B5EF4-FFF2-40B4-BE49-F238E27FC236}">
                <a16:creationId xmlns:a16="http://schemas.microsoft.com/office/drawing/2014/main" id="{4D9CD1EA-2537-F06B-9F91-299110A4D618}"/>
              </a:ext>
            </a:extLst>
          </p:cNvPr>
          <p:cNvSpPr>
            <a:spLocks noGrp="1"/>
          </p:cNvSpPr>
          <p:nvPr>
            <p:ph idx="1"/>
          </p:nvPr>
        </p:nvSpPr>
        <p:spPr>
          <a:xfrm>
            <a:off x="584201" y="1595967"/>
            <a:ext cx="10620631" cy="4320517"/>
          </a:xfrm>
        </p:spPr>
        <p:txBody>
          <a:bodyPr>
            <a:noAutofit/>
          </a:bodyPr>
          <a:lstStyle/>
          <a:p>
            <a:pPr indent="-6350">
              <a:buNone/>
            </a:pPr>
            <a:r>
              <a:rPr lang="en-US" sz="2800" dirty="0"/>
              <a:t>Come, behold the works of the </a:t>
            </a:r>
            <a:r>
              <a:rPr lang="en-US" sz="2800" cap="all" dirty="0"/>
              <a:t>LORD</a:t>
            </a:r>
            <a:r>
              <a:rPr lang="en-US" sz="2800" dirty="0"/>
              <a:t>,</a:t>
            </a:r>
            <a:br>
              <a:rPr lang="en-US" sz="2800" dirty="0"/>
            </a:br>
            <a:r>
              <a:rPr lang="en-US" sz="2800" dirty="0"/>
              <a:t>how he has brought desolations on the earth.</a:t>
            </a:r>
          </a:p>
          <a:p>
            <a:pPr indent="-6350">
              <a:buNone/>
            </a:pPr>
            <a:br>
              <a:rPr lang="en-US" sz="2800" dirty="0"/>
            </a:br>
            <a:r>
              <a:rPr lang="en-US" sz="2800" dirty="0"/>
              <a:t>He makes wars cease to the end of the earth;</a:t>
            </a:r>
            <a:br>
              <a:rPr lang="en-US" sz="2800" dirty="0"/>
            </a:br>
            <a:r>
              <a:rPr lang="en-US" sz="2800" dirty="0"/>
              <a:t>he breaks the bow and shatters the spear;</a:t>
            </a:r>
            <a:br>
              <a:rPr lang="en-US" sz="2800" dirty="0"/>
            </a:br>
            <a:r>
              <a:rPr lang="en-US" sz="2800" dirty="0"/>
              <a:t>he burns the chariots with fire.</a:t>
            </a:r>
          </a:p>
          <a:p>
            <a:pPr indent="-6350">
              <a:buNone/>
            </a:pPr>
            <a:br>
              <a:rPr lang="en-US" sz="2800" dirty="0"/>
            </a:br>
            <a:r>
              <a:rPr lang="en-US" sz="2800" dirty="0"/>
              <a:t>“Be still, and know that I am God.</a:t>
            </a:r>
            <a:br>
              <a:rPr lang="en-US" sz="2800" dirty="0"/>
            </a:br>
            <a:r>
              <a:rPr lang="en-US" sz="2800" dirty="0"/>
              <a:t>I will be exalted among the nations,</a:t>
            </a:r>
            <a:br>
              <a:rPr lang="en-US" sz="2800" dirty="0"/>
            </a:br>
            <a:r>
              <a:rPr lang="en-US" sz="2800" dirty="0"/>
              <a:t>I will be exalted in the earth!”</a:t>
            </a:r>
          </a:p>
          <a:p>
            <a:pPr indent="-6350">
              <a:buNone/>
            </a:pPr>
            <a:br>
              <a:rPr lang="en-US" sz="2800" dirty="0"/>
            </a:br>
            <a:r>
              <a:rPr lang="en-US" sz="2800" dirty="0"/>
              <a:t>The </a:t>
            </a:r>
            <a:r>
              <a:rPr lang="en-US" sz="2800" cap="all" dirty="0"/>
              <a:t>LORD</a:t>
            </a:r>
            <a:r>
              <a:rPr lang="en-US" sz="2800" dirty="0"/>
              <a:t> of hosts is with us;</a:t>
            </a:r>
            <a:br>
              <a:rPr lang="en-US" sz="2800" dirty="0"/>
            </a:br>
            <a:r>
              <a:rPr lang="en-US" sz="2800" dirty="0"/>
              <a:t>the God of Jacob is our fortress. Selah</a:t>
            </a:r>
          </a:p>
        </p:txBody>
      </p:sp>
    </p:spTree>
    <p:extLst>
      <p:ext uri="{BB962C8B-B14F-4D97-AF65-F5344CB8AC3E}">
        <p14:creationId xmlns:p14="http://schemas.microsoft.com/office/powerpoint/2010/main" val="2817492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Celestial</Template>
  <TotalTime>6825</TotalTime>
  <Words>1288</Words>
  <Application>Microsoft Macintosh PowerPoint</Application>
  <PresentationFormat>Widescreen</PresentationFormat>
  <Paragraphs>74</Paragraphs>
  <Slides>16</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Calibri</vt:lpstr>
      <vt:lpstr>Calibri Light</vt:lpstr>
      <vt:lpstr>Celestial</vt:lpstr>
      <vt:lpstr>A Kingdom of Peace in an Era of Fear and Anxiety</vt:lpstr>
      <vt:lpstr>When I am afraid—chapter outline</vt:lpstr>
      <vt:lpstr>Goals for this study</vt:lpstr>
      <vt:lpstr>The Lord reigns—things are not the way they seem</vt:lpstr>
      <vt:lpstr>A two-sentence summary of “When I am Afraid”</vt:lpstr>
      <vt:lpstr>Oh for eyes to see!</vt:lpstr>
      <vt:lpstr>Psalm 46:1-3 (First Stanza)</vt:lpstr>
      <vt:lpstr>Psalm 46:4-7 (second Stanza)</vt:lpstr>
      <vt:lpstr>Psalm 46:8-11 (third Stanza)</vt:lpstr>
      <vt:lpstr>So what does this mean for today?</vt:lpstr>
      <vt:lpstr>So, what does this mean for today?</vt:lpstr>
      <vt:lpstr>So, what does this mean for today?</vt:lpstr>
      <vt:lpstr>Goals for/From lesson 7… and beyond!</vt:lpstr>
      <vt:lpstr>Final reflections</vt:lpstr>
      <vt:lpstr>What is one thing I can do next time I’m faced with fear or anxiety?</vt:lpstr>
      <vt:lpstr>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Kirk Christensen</dc:creator>
  <cp:lastModifiedBy>Kirk Christensen</cp:lastModifiedBy>
  <cp:revision>169</cp:revision>
  <cp:lastPrinted>2024-11-24T15:03:21Z</cp:lastPrinted>
  <dcterms:created xsi:type="dcterms:W3CDTF">2024-09-07T18:14:20Z</dcterms:created>
  <dcterms:modified xsi:type="dcterms:W3CDTF">2024-11-24T15:06:53Z</dcterms:modified>
</cp:coreProperties>
</file>